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78" r:id="rId7"/>
    <p:sldId id="271" r:id="rId8"/>
    <p:sldId id="262" r:id="rId9"/>
    <p:sldId id="263" r:id="rId10"/>
    <p:sldId id="264" r:id="rId11"/>
    <p:sldId id="266" r:id="rId12"/>
    <p:sldId id="265" r:id="rId13"/>
    <p:sldId id="267" r:id="rId14"/>
    <p:sldId id="268" r:id="rId15"/>
    <p:sldId id="276" r:id="rId16"/>
    <p:sldId id="269" r:id="rId17"/>
    <p:sldId id="277" r:id="rId18"/>
    <p:sldId id="270" r:id="rId19"/>
    <p:sldId id="272" r:id="rId20"/>
    <p:sldId id="273" r:id="rId21"/>
    <p:sldId id="275" r:id="rId22"/>
    <p:sldId id="274" r:id="rId23"/>
    <p:sldId id="259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</p:showPr>
  <p:clrMru>
    <a:srgbClr val="FFCC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84;&#1086;&#1085;&#1080;&#1090;&#1086;&#1088;&#1080;&#1085;&#1075;%20&#1087;&#1086;%20&#1088;&#1072;&#1079;&#1076;&#1077;&#1083;&#1072;&#1084;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84;&#1086;&#1085;&#1080;&#1090;&#1086;&#1088;&#1080;&#1085;&#1075;%20&#1087;&#1086;%20&#1088;&#1072;&#1079;&#1076;&#1077;&#1083;&#1072;&#1084;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Лист1!$B$5</c:f>
              <c:strCache>
                <c:ptCount val="1"/>
                <c:pt idx="0">
                  <c:v>Познавательное развитие</c:v>
                </c:pt>
              </c:strCache>
            </c:strRef>
          </c:tx>
          <c:dLbls>
            <c:showVal val="1"/>
          </c:dLbls>
          <c:cat>
            <c:strRef>
              <c:f>Лист1!$C$4:$E$4</c:f>
              <c:strCache>
                <c:ptCount val="3"/>
                <c:pt idx="0">
                  <c:v>Средняя группа</c:v>
                </c:pt>
                <c:pt idx="1">
                  <c:v>Старшая группа</c:v>
                </c:pt>
                <c:pt idx="2">
                  <c:v>Подготовительная группа</c:v>
                </c:pt>
              </c:strCache>
            </c:strRef>
          </c:cat>
          <c:val>
            <c:numRef>
              <c:f>Лист1!$C$5:$E$5</c:f>
              <c:numCache>
                <c:formatCode>General</c:formatCode>
                <c:ptCount val="3"/>
                <c:pt idx="0">
                  <c:v>76.3</c:v>
                </c:pt>
                <c:pt idx="1">
                  <c:v>77.3</c:v>
                </c:pt>
                <c:pt idx="2">
                  <c:v>89.2</c:v>
                </c:pt>
              </c:numCache>
            </c:numRef>
          </c:val>
        </c:ser>
        <c:ser>
          <c:idx val="1"/>
          <c:order val="1"/>
          <c:tx>
            <c:strRef>
              <c:f>Лист1!$B$6</c:f>
              <c:strCache>
                <c:ptCount val="1"/>
                <c:pt idx="0">
                  <c:v>Социально-коммуникативное развитие</c:v>
                </c:pt>
              </c:strCache>
            </c:strRef>
          </c:tx>
          <c:dLbls>
            <c:showVal val="1"/>
          </c:dLbls>
          <c:cat>
            <c:strRef>
              <c:f>Лист1!$C$4:$E$4</c:f>
              <c:strCache>
                <c:ptCount val="3"/>
                <c:pt idx="0">
                  <c:v>Средняя группа</c:v>
                </c:pt>
                <c:pt idx="1">
                  <c:v>Старшая группа</c:v>
                </c:pt>
                <c:pt idx="2">
                  <c:v>Подготовительная группа</c:v>
                </c:pt>
              </c:strCache>
            </c:strRef>
          </c:cat>
          <c:val>
            <c:numRef>
              <c:f>Лист1!$C$6:$E$6</c:f>
              <c:numCache>
                <c:formatCode>General</c:formatCode>
                <c:ptCount val="3"/>
                <c:pt idx="0">
                  <c:v>64.8</c:v>
                </c:pt>
                <c:pt idx="1">
                  <c:v>74.2</c:v>
                </c:pt>
                <c:pt idx="2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Лист1!$B$7</c:f>
              <c:strCache>
                <c:ptCount val="1"/>
                <c:pt idx="0">
                  <c:v>Речевое развитие</c:v>
                </c:pt>
              </c:strCache>
            </c:strRef>
          </c:tx>
          <c:dLbls>
            <c:showVal val="1"/>
          </c:dLbls>
          <c:cat>
            <c:strRef>
              <c:f>Лист1!$C$4:$E$4</c:f>
              <c:strCache>
                <c:ptCount val="3"/>
                <c:pt idx="0">
                  <c:v>Средняя группа</c:v>
                </c:pt>
                <c:pt idx="1">
                  <c:v>Старшая группа</c:v>
                </c:pt>
                <c:pt idx="2">
                  <c:v>Подготовительная группа</c:v>
                </c:pt>
              </c:strCache>
            </c:strRef>
          </c:cat>
          <c:val>
            <c:numRef>
              <c:f>Лист1!$C$7:$E$7</c:f>
              <c:numCache>
                <c:formatCode>General</c:formatCode>
                <c:ptCount val="3"/>
                <c:pt idx="0">
                  <c:v>66.900000000000006</c:v>
                </c:pt>
                <c:pt idx="1">
                  <c:v>71.599999999999994</c:v>
                </c:pt>
                <c:pt idx="2">
                  <c:v>77</c:v>
                </c:pt>
              </c:numCache>
            </c:numRef>
          </c:val>
        </c:ser>
        <c:ser>
          <c:idx val="3"/>
          <c:order val="3"/>
          <c:tx>
            <c:strRef>
              <c:f>Лист1!$B$8</c:f>
              <c:strCache>
                <c:ptCount val="1"/>
                <c:pt idx="0">
                  <c:v>Художественно-эстетическое развитие</c:v>
                </c:pt>
              </c:strCache>
            </c:strRef>
          </c:tx>
          <c:dLbls>
            <c:showVal val="1"/>
          </c:dLbls>
          <c:cat>
            <c:strRef>
              <c:f>Лист1!$C$4:$E$4</c:f>
              <c:strCache>
                <c:ptCount val="3"/>
                <c:pt idx="0">
                  <c:v>Средняя группа</c:v>
                </c:pt>
                <c:pt idx="1">
                  <c:v>Старшая группа</c:v>
                </c:pt>
                <c:pt idx="2">
                  <c:v>Подготовительная группа</c:v>
                </c:pt>
              </c:strCache>
            </c:strRef>
          </c:cat>
          <c:val>
            <c:numRef>
              <c:f>Лист1!$C$8:$E$8</c:f>
              <c:numCache>
                <c:formatCode>General</c:formatCode>
                <c:ptCount val="3"/>
                <c:pt idx="0">
                  <c:v>72.5</c:v>
                </c:pt>
                <c:pt idx="1">
                  <c:v>76.5</c:v>
                </c:pt>
                <c:pt idx="2">
                  <c:v>83.4</c:v>
                </c:pt>
              </c:numCache>
            </c:numRef>
          </c:val>
        </c:ser>
        <c:dLbls>
          <c:showVal val="1"/>
        </c:dLbls>
        <c:shape val="box"/>
        <c:axId val="201186304"/>
        <c:axId val="201192192"/>
        <c:axId val="0"/>
      </c:bar3DChart>
      <c:catAx>
        <c:axId val="201186304"/>
        <c:scaling>
          <c:orientation val="minMax"/>
        </c:scaling>
        <c:axPos val="b"/>
        <c:tickLblPos val="nextTo"/>
        <c:crossAx val="201192192"/>
        <c:crosses val="autoZero"/>
        <c:auto val="1"/>
        <c:lblAlgn val="ctr"/>
        <c:lblOffset val="100"/>
      </c:catAx>
      <c:valAx>
        <c:axId val="201192192"/>
        <c:scaling>
          <c:orientation val="minMax"/>
        </c:scaling>
        <c:axPos val="l"/>
        <c:majorGridlines/>
        <c:numFmt formatCode="General" sourceLinked="1"/>
        <c:tickLblPos val="nextTo"/>
        <c:crossAx val="201186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85714278433902"/>
          <c:y val="0.39543374961980587"/>
          <c:w val="0.30010210384371178"/>
          <c:h val="0.20913250076038911"/>
        </c:manualLayout>
      </c:layout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bar"/>
        <c:grouping val="clustered"/>
        <c:ser>
          <c:idx val="0"/>
          <c:order val="0"/>
          <c:tx>
            <c:strRef>
              <c:f>Лист2!$B$1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Лист2!$A$2:$A$6</c:f>
              <c:strCache>
                <c:ptCount val="5"/>
                <c:pt idx="0">
                  <c:v>Уровень ДОУ</c:v>
                </c:pt>
                <c:pt idx="1">
                  <c:v>Муниципальный уровень</c:v>
                </c:pt>
                <c:pt idx="2">
                  <c:v>Окружной уровень</c:v>
                </c:pt>
                <c:pt idx="3">
                  <c:v>Всероссийский уровень</c:v>
                </c:pt>
                <c:pt idx="4">
                  <c:v>Международный уровень</c:v>
                </c:pt>
              </c:strCache>
            </c:strRef>
          </c:cat>
          <c:val>
            <c:numRef>
              <c:f>Лист2!$B$2:$B$6</c:f>
              <c:numCache>
                <c:formatCode>General</c:formatCode>
                <c:ptCount val="5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2020</c:v>
                </c:pt>
              </c:strCache>
            </c:strRef>
          </c:tx>
          <c:cat>
            <c:strRef>
              <c:f>Лист2!$A$2:$A$6</c:f>
              <c:strCache>
                <c:ptCount val="5"/>
                <c:pt idx="0">
                  <c:v>Уровень ДОУ</c:v>
                </c:pt>
                <c:pt idx="1">
                  <c:v>Муниципальный уровень</c:v>
                </c:pt>
                <c:pt idx="2">
                  <c:v>Окружной уровень</c:v>
                </c:pt>
                <c:pt idx="3">
                  <c:v>Всероссийский уровень</c:v>
                </c:pt>
                <c:pt idx="4">
                  <c:v>Международный уровень</c:v>
                </c:pt>
              </c:strCache>
            </c:strRef>
          </c:cat>
          <c:val>
            <c:numRef>
              <c:f>Лист2!$C$2:$C$6</c:f>
              <c:numCache>
                <c:formatCode>General</c:formatCode>
                <c:ptCount val="5"/>
                <c:pt idx="0">
                  <c:v>10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Лист2!$D$1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Лист2!$A$2:$A$6</c:f>
              <c:strCache>
                <c:ptCount val="5"/>
                <c:pt idx="0">
                  <c:v>Уровень ДОУ</c:v>
                </c:pt>
                <c:pt idx="1">
                  <c:v>Муниципальный уровень</c:v>
                </c:pt>
                <c:pt idx="2">
                  <c:v>Окружной уровень</c:v>
                </c:pt>
                <c:pt idx="3">
                  <c:v>Всероссийский уровень</c:v>
                </c:pt>
                <c:pt idx="4">
                  <c:v>Международный уровень</c:v>
                </c:pt>
              </c:strCache>
            </c:strRef>
          </c:cat>
          <c:val>
            <c:numRef>
              <c:f>Лист2!$D$2:$D$6</c:f>
              <c:numCache>
                <c:formatCode>General</c:formatCode>
                <c:ptCount val="5"/>
                <c:pt idx="0">
                  <c:v>11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Лист2!$E$1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Лист2!$A$2:$A$6</c:f>
              <c:strCache>
                <c:ptCount val="5"/>
                <c:pt idx="0">
                  <c:v>Уровень ДОУ</c:v>
                </c:pt>
                <c:pt idx="1">
                  <c:v>Муниципальный уровень</c:v>
                </c:pt>
                <c:pt idx="2">
                  <c:v>Окружной уровень</c:v>
                </c:pt>
                <c:pt idx="3">
                  <c:v>Всероссийский уровень</c:v>
                </c:pt>
                <c:pt idx="4">
                  <c:v>Международный уровень</c:v>
                </c:pt>
              </c:strCache>
            </c:strRef>
          </c:cat>
          <c:val>
            <c:numRef>
              <c:f>Лист2!$E$2:$E$6</c:f>
              <c:numCache>
                <c:formatCode>General</c:formatCode>
                <c:ptCount val="5"/>
                <c:pt idx="0">
                  <c:v>13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</c:numCache>
            </c:numRef>
          </c:val>
        </c:ser>
        <c:axId val="202149888"/>
        <c:axId val="202151424"/>
      </c:barChart>
      <c:catAx>
        <c:axId val="202149888"/>
        <c:scaling>
          <c:orientation val="minMax"/>
        </c:scaling>
        <c:axPos val="l"/>
        <c:tickLblPos val="nextTo"/>
        <c:crossAx val="202151424"/>
        <c:crosses val="autoZero"/>
        <c:auto val="1"/>
        <c:lblAlgn val="ctr"/>
        <c:lblOffset val="100"/>
      </c:catAx>
      <c:valAx>
        <c:axId val="202151424"/>
        <c:scaling>
          <c:orientation val="minMax"/>
        </c:scaling>
        <c:axPos val="b"/>
        <c:majorGridlines/>
        <c:numFmt formatCode="General" sourceLinked="1"/>
        <c:tickLblPos val="nextTo"/>
        <c:crossAx val="202149888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0636290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951217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4019801"/>
      </p:ext>
    </p:extLst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019615"/>
      </p:ext>
    </p:extLst>
  </p:cSld>
  <p:clrMapOvr>
    <a:masterClrMapping/>
  </p:clrMapOvr>
  <p:transition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3880247"/>
      </p:ext>
    </p:extLst>
  </p:cSld>
  <p:clrMapOvr>
    <a:masterClrMapping/>
  </p:clrMapOvr>
  <p:transition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8424664"/>
      </p:ext>
    </p:extLst>
  </p:cSld>
  <p:clrMapOvr>
    <a:masterClrMapping/>
  </p:clrMapOvr>
  <p:transition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597660"/>
      </p:ext>
    </p:extLst>
  </p:cSld>
  <p:clrMapOvr>
    <a:masterClrMapping/>
  </p:clrMapOvr>
  <p:transition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6446271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0834613"/>
      </p:ext>
    </p:extLst>
  </p:cSld>
  <p:clrMapOvr>
    <a:masterClrMapping/>
  </p:clrMapOvr>
  <p:transition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7197960"/>
      </p:ext>
    </p:extLst>
  </p:cSld>
  <p:clrMapOvr>
    <a:masterClrMapping/>
  </p:clrMapOvr>
  <p:transition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8766128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22.03.2022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11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403648" y="2996952"/>
            <a:ext cx="7358063" cy="2520280"/>
          </a:xfrm>
        </p:spPr>
        <p:txBody>
          <a:bodyPr/>
          <a:lstStyle/>
          <a:p>
            <a:r>
              <a:rPr lang="ru-RU" b="1" dirty="0" smtClean="0">
                <a:latin typeface="+mn-lt"/>
                <a:cs typeface="Times New Roman" pitchFamily="18" charset="0"/>
              </a:rPr>
              <a:t>«Субъектная позиция педагога в сопровождении детей со способностями»</a:t>
            </a:r>
            <a:br>
              <a:rPr lang="ru-RU" b="1" dirty="0" smtClean="0">
                <a:latin typeface="+mn-lt"/>
                <a:cs typeface="Times New Roman" pitchFamily="18" charset="0"/>
              </a:rPr>
            </a:br>
            <a:r>
              <a:rPr lang="ru-RU" sz="1200" b="1" dirty="0" smtClean="0">
                <a:latin typeface="+mn-lt"/>
                <a:cs typeface="Times New Roman" pitchFamily="18" charset="0"/>
              </a:rPr>
              <a:t>Выполнила воспитатель      </a:t>
            </a:r>
            <a:br>
              <a:rPr lang="ru-RU" sz="1200" b="1" dirty="0" smtClean="0">
                <a:latin typeface="+mn-lt"/>
                <a:cs typeface="Times New Roman" pitchFamily="18" charset="0"/>
              </a:rPr>
            </a:br>
            <a:r>
              <a:rPr lang="ru-RU" sz="1200" b="1" dirty="0" smtClean="0">
                <a:latin typeface="+mn-lt"/>
                <a:cs typeface="Times New Roman" pitchFamily="18" charset="0"/>
              </a:rPr>
              <a:t>высшей квалификационной категории О.Н.Подвальных</a:t>
            </a:r>
            <a:endParaRPr lang="ru-RU" b="1" dirty="0" smtClean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285728"/>
            <a:ext cx="7400925" cy="839016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Муниципальное дошкольное образовательное учреждение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«Детский сад общеразвивающего вида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«Солнышко»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IMG_20211201_103009_resized_20220305_1053329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79525"/>
            <a:ext cx="3538488" cy="471798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User\Desktop\IMG_20211201_104701_resized_20220305_105234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7837" y="1998997"/>
            <a:ext cx="3506170" cy="467489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Проект «Тайны ракушек»</a:t>
            </a:r>
            <a:br>
              <a:rPr lang="ru-RU" sz="2000" b="1" dirty="0" smtClean="0">
                <a:latin typeface="Calibri" pitchFamily="34" charset="0"/>
                <a:cs typeface="Calibri" pitchFamily="34" charset="0"/>
              </a:rPr>
            </a:b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40834"/>
            <a:ext cx="3528392" cy="470452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40833"/>
            <a:ext cx="3528392" cy="470452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2052"/>
            <a:ext cx="3528392" cy="470452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96056"/>
            <a:ext cx="3528392" cy="470452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1303"/>
            <a:ext cx="8229600" cy="1084982"/>
          </a:xfrm>
        </p:spPr>
        <p:txBody>
          <a:bodyPr/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Исследовательский проект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User\Desktop\IMG-8a59134e0ed0553e2d60e858f2cee82b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924944"/>
            <a:ext cx="4306060" cy="329411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IMG-256b98f7a003a91d47f0cf0f3b16476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4944"/>
            <a:ext cx="4392150" cy="329411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IMG-0b36ddd4c2342bb1f02e38d0d802bad7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394472" cy="479786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C:\Users\User\Desktop\IMG-3e5eb4f869e9f6c20312cf55459772f7-V.jpg"/>
          <p:cNvPicPr>
            <a:picLocks noChangeAspect="1" noChangeArrowheads="1"/>
          </p:cNvPicPr>
          <p:nvPr/>
        </p:nvPicPr>
        <p:blipFill rotWithShape="1">
          <a:blip r:embed="rId3" cstate="print"/>
          <a:srcRect t="17412" b="16202"/>
          <a:stretch/>
        </p:blipFill>
        <p:spPr bwMode="auto">
          <a:xfrm>
            <a:off x="4159217" y="4365104"/>
            <a:ext cx="4824537" cy="23495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User\Desktop\IMG-7abb7df0f1fce6a9f951ede1d7a47050-V.jpg"/>
          <p:cNvPicPr>
            <a:picLocks noChangeAspect="1" noChangeArrowheads="1"/>
          </p:cNvPicPr>
          <p:nvPr/>
        </p:nvPicPr>
        <p:blipFill rotWithShape="1">
          <a:blip r:embed="rId4" cstate="print"/>
          <a:srcRect t="7650" b="9423"/>
          <a:stretch/>
        </p:blipFill>
        <p:spPr bwMode="auto">
          <a:xfrm>
            <a:off x="4159218" y="1916833"/>
            <a:ext cx="4824536" cy="244827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114300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Интеллектуально-развивающий кружок по играм </a:t>
            </a:r>
            <a:r>
              <a:rPr lang="ru-RU" sz="2000" b="1" dirty="0" err="1" smtClean="0">
                <a:latin typeface="Calibri" pitchFamily="34" charset="0"/>
                <a:cs typeface="Calibri" pitchFamily="34" charset="0"/>
              </a:rPr>
              <a:t>Воскобовича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20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«Умники и умницы»</a:t>
            </a:r>
            <a:endParaRPr lang="ru-RU" dirty="0"/>
          </a:p>
        </p:txBody>
      </p:sp>
      <p:pic>
        <p:nvPicPr>
          <p:cNvPr id="4" name="Содержимое 3" descr="C:\Users\User\Downloads\IMG-3f7e038fb67378affc18e46c75f33015-V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12976"/>
            <a:ext cx="4285710" cy="335929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Downloads\IMG_20210227_120844.jpg"/>
          <p:cNvPicPr/>
          <p:nvPr/>
        </p:nvPicPr>
        <p:blipFill rotWithShape="1">
          <a:blip r:embed="rId3" cstate="print"/>
          <a:srcRect l="-154" t="22100" r="154" b="-1527"/>
          <a:stretch/>
        </p:blipFill>
        <p:spPr bwMode="auto">
          <a:xfrm>
            <a:off x="4643438" y="3214687"/>
            <a:ext cx="4143404" cy="335758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20220309_090521_resized_20220309_113146852.jpg"/>
          <p:cNvPicPr>
            <a:picLocks noChangeAspect="1" noChangeArrowheads="1"/>
          </p:cNvPicPr>
          <p:nvPr/>
        </p:nvPicPr>
        <p:blipFill rotWithShape="1">
          <a:blip r:embed="rId2" cstate="print"/>
          <a:srcRect r="13475"/>
          <a:stretch/>
        </p:blipFill>
        <p:spPr bwMode="auto">
          <a:xfrm>
            <a:off x="5057852" y="3107268"/>
            <a:ext cx="3716136" cy="351363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User\Desktop\IMG_20220309_090215_resized_20220309_113147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30199"/>
            <a:ext cx="4657173" cy="34928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детей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User\Desktop\3333\диплом Кирипов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2060848"/>
            <a:ext cx="3200176" cy="45259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User\Desktop\учёба\диплом Кожухаиренк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3201860" cy="45259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060848"/>
            <a:ext cx="3202235" cy="45259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76603"/>
            <a:ext cx="3100921" cy="452074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055" y="2143116"/>
            <a:ext cx="3168352" cy="44679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C:\Users\User\Desktop\3333\IMG_20220303_135742_resized_20220308_02591976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143116"/>
            <a:ext cx="3096421" cy="448374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323528" y="2420888"/>
            <a:ext cx="8568952" cy="3482975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  «В основе всей нашей системы образования должен лежать фундаментальный принцип - каждый ребёнок одарён, раскрытие его талантов - это наша задача. В этом успех России»</a:t>
            </a:r>
          </a:p>
          <a:p>
            <a:pPr algn="r">
              <a:buNone/>
            </a:pPr>
            <a:r>
              <a:rPr lang="ru-RU" dirty="0" smtClean="0">
                <a:latin typeface="Calibri" pitchFamily="34" charset="0"/>
                <a:cs typeface="Calibri" pitchFamily="34" charset="0"/>
              </a:rPr>
              <a:t>                                             В.Путин </a:t>
            </a:r>
          </a:p>
          <a:p>
            <a:endParaRPr lang="ru-RU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068562"/>
            <a:ext cx="3218463" cy="45259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ownloads\диплом кузнецов богдан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294" y="2060848"/>
            <a:ext cx="3528392" cy="44837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Мониторинг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8229600" cy="4535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708920"/>
            <a:ext cx="8568952" cy="269374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«Нет детей одарённых и  неодарённых, талантливых и обычных. Одарены, талантливы все без исключения дети»</a:t>
            </a:r>
          </a:p>
          <a:p>
            <a:pPr algn="r">
              <a:buNone/>
              <a:defRPr/>
            </a:pPr>
            <a:r>
              <a:rPr lang="ru-RU" sz="2800" smtClean="0">
                <a:latin typeface="Calibri" pitchFamily="34" charset="0"/>
                <a:cs typeface="Calibri" pitchFamily="34" charset="0"/>
              </a:rPr>
              <a:t>Сухомлинский </a:t>
            </a:r>
            <a:r>
              <a:rPr lang="ru-RU" sz="2800" dirty="0" smtClean="0">
                <a:latin typeface="Calibri" pitchFamily="34" charset="0"/>
                <a:cs typeface="Calibri" pitchFamily="34" charset="0"/>
              </a:rPr>
              <a:t>В.А.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7544" y="476672"/>
            <a:ext cx="6480720" cy="6048672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I этап - увлечь! </a:t>
            </a:r>
          </a:p>
          <a:p>
            <a:pPr algn="just"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   Стараюсь заинтересовать детей различными видами деятельности</a:t>
            </a:r>
          </a:p>
          <a:p>
            <a:pPr algn="just">
              <a:buNone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II этап - раскрыть! </a:t>
            </a:r>
          </a:p>
          <a:p>
            <a:pPr algn="just"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   Этап деятельности, где появляется возможность у ребенка в полную силу проявить себя, раскрыть свои способности и таланты</a:t>
            </a:r>
            <a:endParaRPr lang="ru-RU" sz="2400" b="1" dirty="0" smtClean="0">
              <a:latin typeface="Calibri" pitchFamily="34" charset="0"/>
              <a:cs typeface="Calibri" pitchFamily="34" charset="0"/>
            </a:endParaRPr>
          </a:p>
          <a:p>
            <a:pPr algn="just">
              <a:buNone/>
            </a:pP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III этап - развить!</a:t>
            </a:r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 </a:t>
            </a:r>
          </a:p>
          <a:p>
            <a:pPr algn="just"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    Организую и провожу работу с узким кругом детей, которые проявили способности и заинтересованность в тех или иных видах деятельности</a:t>
            </a:r>
            <a:endParaRPr lang="ru-RU" sz="2400" b="1" dirty="0" smtClean="0">
              <a:latin typeface="Calibri" pitchFamily="34" charset="0"/>
              <a:cs typeface="Calibri" pitchFamily="34" charset="0"/>
            </a:endParaRPr>
          </a:p>
          <a:p>
            <a:endParaRPr lang="ru-RU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4132475464"/>
              </p:ext>
            </p:extLst>
          </p:nvPr>
        </p:nvGraphicFramePr>
        <p:xfrm>
          <a:off x="251520" y="2132856"/>
          <a:ext cx="8640960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8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Мониторинг по годам</a:t>
            </a:r>
            <a:endParaRPr lang="ru-RU" sz="2400" b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6" t="5105" r="4644" b="6376"/>
          <a:stretch/>
        </p:blipFill>
        <p:spPr bwMode="auto">
          <a:xfrm>
            <a:off x="3275856" y="3998448"/>
            <a:ext cx="3744416" cy="257263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3812034" cy="290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5" y="1052736"/>
            <a:ext cx="3105201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655" y="5589240"/>
            <a:ext cx="3033193" cy="1008112"/>
          </a:xfrm>
          <a:prstGeom prst="rect">
            <a:avLst/>
          </a:prstGeom>
          <a:solidFill>
            <a:srgbClr val="FFCC99"/>
          </a:solidFill>
          <a:ln>
            <a:solidFill>
              <a:schemeClr val="accent6">
                <a:lumMod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верх 3"/>
          <p:cNvSpPr/>
          <p:nvPr/>
        </p:nvSpPr>
        <p:spPr>
          <a:xfrm>
            <a:off x="247091" y="4869160"/>
            <a:ext cx="2880320" cy="1152128"/>
          </a:xfrm>
          <a:prstGeom prst="upArrow">
            <a:avLst>
              <a:gd name="adj1" fmla="val 50000"/>
              <a:gd name="adj2" fmla="val 85537"/>
            </a:avLst>
          </a:prstGeom>
          <a:solidFill>
            <a:srgbClr val="FFCC99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596" y="357166"/>
            <a:ext cx="628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Конкурсы, викторины, блиц турниры</a:t>
            </a:r>
            <a:endParaRPr lang="ru-RU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28408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20201214_094246_resized_20220306_1003555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4364502" cy="336108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IMG_20211214_092407_resized_20220306_100355738.jpg"/>
          <p:cNvPicPr>
            <a:picLocks noChangeAspect="1" noChangeArrowheads="1"/>
          </p:cNvPicPr>
          <p:nvPr/>
        </p:nvPicPr>
        <p:blipFill rotWithShape="1">
          <a:blip r:embed="rId3" cstate="print"/>
          <a:srcRect t="3950" b="24674"/>
          <a:stretch/>
        </p:blipFill>
        <p:spPr bwMode="auto">
          <a:xfrm>
            <a:off x="4932040" y="2708920"/>
            <a:ext cx="3888432" cy="336108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42942"/>
          </a:xfrm>
        </p:spPr>
        <p:txBody>
          <a:bodyPr/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Проект «Огород на подоконнике»</a:t>
            </a:r>
            <a:endParaRPr lang="ru-RU" sz="4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94412"/>
            <a:ext cx="3744416" cy="434847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3888432" cy="433802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72816"/>
            <a:ext cx="5112568" cy="288540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929066"/>
            <a:ext cx="4248472" cy="280084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188" y="3916835"/>
            <a:ext cx="4418578" cy="280084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857232"/>
          </a:xfrm>
        </p:spPr>
        <p:txBody>
          <a:bodyPr/>
          <a:lstStyle/>
          <a:p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Проект «Семейные традиции»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C:\Users\User\Desktop\IMG_20211201_104358_resized_20220305_105150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060848"/>
            <a:ext cx="3394472" cy="45259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User\Desktop\IMG_20211201_102213_resized_20220305_105333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7"/>
            <a:ext cx="3384376" cy="451250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237</TotalTime>
  <Words>97</Words>
  <Application>Microsoft Office PowerPoint</Application>
  <PresentationFormat>Экран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Шаблон 2</vt:lpstr>
      <vt:lpstr>1_Шаблон 2</vt:lpstr>
      <vt:lpstr>«Субъектная позиция педагога в сопровождении детей со способностями» Выполнила воспитатель       высшей квалификационной категории О.Н.Подвальных</vt:lpstr>
      <vt:lpstr>Слайд 2</vt:lpstr>
      <vt:lpstr>Слайд 3</vt:lpstr>
      <vt:lpstr>Слайд 4</vt:lpstr>
      <vt:lpstr>Слайд 5</vt:lpstr>
      <vt:lpstr>Слайд 6</vt:lpstr>
      <vt:lpstr>Проект «Огород на подоконнике»</vt:lpstr>
      <vt:lpstr>Слайд 8</vt:lpstr>
      <vt:lpstr>Проект «Семейные традиции»</vt:lpstr>
      <vt:lpstr>Слайд 10</vt:lpstr>
      <vt:lpstr>Проект «Тайны ракушек» </vt:lpstr>
      <vt:lpstr>Слайд 12</vt:lpstr>
      <vt:lpstr>Исследовательский проект</vt:lpstr>
      <vt:lpstr>Слайд 14</vt:lpstr>
      <vt:lpstr> Интеллектуально-развивающий кружок по играм Воскобовича «Умники и умницы»</vt:lpstr>
      <vt:lpstr>Слайд 16</vt:lpstr>
      <vt:lpstr>Участие детей</vt:lpstr>
      <vt:lpstr>Слайд 18</vt:lpstr>
      <vt:lpstr>Слайд 19</vt:lpstr>
      <vt:lpstr>Слайд 20</vt:lpstr>
      <vt:lpstr>Мониторинг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42</cp:revision>
  <dcterms:created xsi:type="dcterms:W3CDTF">2022-03-08T08:59:10Z</dcterms:created>
  <dcterms:modified xsi:type="dcterms:W3CDTF">2022-03-22T05:49:48Z</dcterms:modified>
</cp:coreProperties>
</file>